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uli" charset="1" panose="00000500000000000000"/>
      <p:regular r:id="rId10"/>
    </p:embeddedFont>
    <p:embeddedFont>
      <p:font typeface="Muli Bold" charset="1" panose="00000800000000000000"/>
      <p:regular r:id="rId11"/>
    </p:embeddedFont>
    <p:embeddedFont>
      <p:font typeface="Muli Italics" charset="1" panose="00000500000000000000"/>
      <p:regular r:id="rId12"/>
    </p:embeddedFont>
    <p:embeddedFont>
      <p:font typeface="Muli Bold Italics" charset="1" panose="00000800000000000000"/>
      <p:regular r:id="rId13"/>
    </p:embeddedFont>
    <p:embeddedFont>
      <p:font typeface="Muli Extra-Light" charset="1" panose="00000300000000000000"/>
      <p:regular r:id="rId14"/>
    </p:embeddedFont>
    <p:embeddedFont>
      <p:font typeface="Muli Extra-Light Italics" charset="1" panose="00000300000000000000"/>
      <p:regular r:id="rId15"/>
    </p:embeddedFont>
    <p:embeddedFont>
      <p:font typeface="Muli Light" charset="1" panose="00000400000000000000"/>
      <p:regular r:id="rId16"/>
    </p:embeddedFont>
    <p:embeddedFont>
      <p:font typeface="Muli Light Italics" charset="1" panose="00000400000000000000"/>
      <p:regular r:id="rId17"/>
    </p:embeddedFont>
    <p:embeddedFont>
      <p:font typeface="Muli Semi-Bold" charset="1" panose="00000700000000000000"/>
      <p:regular r:id="rId18"/>
    </p:embeddedFont>
    <p:embeddedFont>
      <p:font typeface="Muli Semi-Bold Italics" charset="1" panose="00000700000000000000"/>
      <p:regular r:id="rId19"/>
    </p:embeddedFont>
    <p:embeddedFont>
      <p:font typeface="Muli Ultra-Bold" charset="1" panose="00000900000000000000"/>
      <p:regular r:id="rId20"/>
    </p:embeddedFont>
    <p:embeddedFont>
      <p:font typeface="Muli Ultra-Bold Italics" charset="1" panose="00000900000000000000"/>
      <p:regular r:id="rId21"/>
    </p:embeddedFont>
    <p:embeddedFont>
      <p:font typeface="Muli Heavy" charset="1" panose="00000A00000000000000"/>
      <p:regular r:id="rId22"/>
    </p:embeddedFont>
    <p:embeddedFont>
      <p:font typeface="Muli Heavy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3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8968" y="2426832"/>
            <a:ext cx="11330431" cy="5682347"/>
            <a:chOff x="0" y="0"/>
            <a:chExt cx="15107241" cy="757646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4915988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Muli"/>
                </a:rPr>
                <a:t>PROPOSAL PRESENTATION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47606"/>
              <a:ext cx="15107241" cy="3745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FFFFFF"/>
                  </a:solidFill>
                  <a:latin typeface="Muli Semi-Bold"/>
                </a:rPr>
                <a:t>An experimental analysis of Flutter to develop an online cross-platform gaming communication space</a:t>
              </a:r>
            </a:p>
            <a:p>
              <a:pPr>
                <a:lnSpc>
                  <a:spcPts val="55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964957"/>
              <a:ext cx="15107241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55">
                  <a:solidFill>
                    <a:srgbClr val="FFFFFF"/>
                  </a:solidFill>
                  <a:latin typeface="Muli"/>
                </a:rPr>
                <a:t>PRESENT BY VO PHUONG THUC - 16/04/2024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20896" y="-716402"/>
            <a:ext cx="3586584" cy="2976864"/>
          </a:xfrm>
          <a:custGeom>
            <a:avLst/>
            <a:gdLst/>
            <a:ahLst/>
            <a:cxnLst/>
            <a:rect r="r" b="b" t="t" l="l"/>
            <a:pathLst>
              <a:path h="2976864" w="358658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47012" y="728662"/>
            <a:ext cx="3193975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uli Semi-Bold"/>
              </a:rPr>
              <a:t>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66347" y="2294426"/>
            <a:ext cx="435530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RESEARCH &amp;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09015" y="5580308"/>
            <a:ext cx="166997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TESTING: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69505" y="3856283"/>
            <a:ext cx="334899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IMPLEMENTATION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100523" y="4892425"/>
            <a:ext cx="4914444" cy="1832967"/>
          </a:xfrm>
          <a:custGeom>
            <a:avLst/>
            <a:gdLst/>
            <a:ahLst/>
            <a:cxnLst/>
            <a:rect r="r" b="b" t="t" l="l"/>
            <a:pathLst>
              <a:path h="1832967" w="4914444">
                <a:moveTo>
                  <a:pt x="0" y="0"/>
                </a:moveTo>
                <a:lnTo>
                  <a:pt x="4914444" y="0"/>
                </a:lnTo>
                <a:lnTo>
                  <a:pt x="4914444" y="1832966"/>
                </a:lnTo>
                <a:lnTo>
                  <a:pt x="0" y="183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0" t="-37448" r="-118800" b="-12067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61105" y="5029373"/>
            <a:ext cx="1559071" cy="1559071"/>
          </a:xfrm>
          <a:custGeom>
            <a:avLst/>
            <a:gdLst/>
            <a:ahLst/>
            <a:cxnLst/>
            <a:rect r="r" b="b" t="t" l="l"/>
            <a:pathLst>
              <a:path h="1559071" w="1559071">
                <a:moveTo>
                  <a:pt x="0" y="0"/>
                </a:moveTo>
                <a:lnTo>
                  <a:pt x="1559071" y="0"/>
                </a:lnTo>
                <a:lnTo>
                  <a:pt x="1559071" y="1559070"/>
                </a:lnTo>
                <a:lnTo>
                  <a:pt x="0" y="155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882885"/>
            <a:ext cx="4965597" cy="1852046"/>
          </a:xfrm>
          <a:custGeom>
            <a:avLst/>
            <a:gdLst/>
            <a:ahLst/>
            <a:cxnLst/>
            <a:rect r="r" b="b" t="t" l="l"/>
            <a:pathLst>
              <a:path h="1852046" w="4965597">
                <a:moveTo>
                  <a:pt x="0" y="0"/>
                </a:moveTo>
                <a:lnTo>
                  <a:pt x="4965597" y="0"/>
                </a:lnTo>
                <a:lnTo>
                  <a:pt x="4965597" y="1852046"/>
                </a:lnTo>
                <a:lnTo>
                  <a:pt x="0" y="1852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0" t="-37448" r="-118800" b="-12067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1246" y="5220102"/>
            <a:ext cx="4125970" cy="1177612"/>
          </a:xfrm>
          <a:custGeom>
            <a:avLst/>
            <a:gdLst/>
            <a:ahLst/>
            <a:cxnLst/>
            <a:rect r="r" b="b" t="t" l="l"/>
            <a:pathLst>
              <a:path h="1177612" w="4125970">
                <a:moveTo>
                  <a:pt x="0" y="0"/>
                </a:moveTo>
                <a:lnTo>
                  <a:pt x="4125970" y="0"/>
                </a:lnTo>
                <a:lnTo>
                  <a:pt x="4125970" y="1177612"/>
                </a:lnTo>
                <a:lnTo>
                  <a:pt x="0" y="1177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71527" y="4500360"/>
            <a:ext cx="4144945" cy="4114800"/>
          </a:xfrm>
          <a:custGeom>
            <a:avLst/>
            <a:gdLst/>
            <a:ahLst/>
            <a:cxnLst/>
            <a:rect r="r" b="b" t="t" l="l"/>
            <a:pathLst>
              <a:path h="4114800" w="4144945">
                <a:moveTo>
                  <a:pt x="0" y="0"/>
                </a:moveTo>
                <a:lnTo>
                  <a:pt x="4144946" y="0"/>
                </a:lnTo>
                <a:lnTo>
                  <a:pt x="41449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97781" y="-939647"/>
            <a:ext cx="4490357" cy="4114800"/>
          </a:xfrm>
          <a:custGeom>
            <a:avLst/>
            <a:gdLst/>
            <a:ahLst/>
            <a:cxnLst/>
            <a:rect r="r" b="b" t="t" l="l"/>
            <a:pathLst>
              <a:path h="4114800" w="4490357">
                <a:moveTo>
                  <a:pt x="0" y="0"/>
                </a:moveTo>
                <a:lnTo>
                  <a:pt x="4490357" y="0"/>
                </a:lnTo>
                <a:lnTo>
                  <a:pt x="4490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48650" y="4500360"/>
            <a:ext cx="3411543" cy="4114800"/>
          </a:xfrm>
          <a:custGeom>
            <a:avLst/>
            <a:gdLst/>
            <a:ahLst/>
            <a:cxnLst/>
            <a:rect r="r" b="b" t="t" l="l"/>
            <a:pathLst>
              <a:path h="4114800" w="3411543">
                <a:moveTo>
                  <a:pt x="0" y="0"/>
                </a:moveTo>
                <a:lnTo>
                  <a:pt x="3411543" y="0"/>
                </a:lnTo>
                <a:lnTo>
                  <a:pt x="3411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122" y="428625"/>
            <a:ext cx="580739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FFFFFF"/>
                </a:solidFill>
                <a:latin typeface="Muli Italics"/>
              </a:rPr>
              <a:t>RESEARCH &amp;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122" y="1649921"/>
            <a:ext cx="9914917" cy="285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A. RESEARCH &amp; ANALYSE RELATED DOCUMENTS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"/>
              </a:rPr>
              <a:t>B.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Write a literature review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"/>
              </a:rPr>
              <a:t>C.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List in detail functional and non-functional requirements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"/>
              </a:rPr>
              <a:t>D.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Verify the requirements</a:t>
            </a:r>
          </a:p>
          <a:p>
            <a:pPr algn="l" marL="0" indent="0" lvl="0">
              <a:lnSpc>
                <a:spcPts val="4621"/>
              </a:lnSpc>
              <a:spcBef>
                <a:spcPct val="0"/>
              </a:spcBef>
            </a:pPr>
            <a:r>
              <a:rPr lang="en-US" sz="2180">
                <a:solidFill>
                  <a:srgbClr val="FFFFFF"/>
                </a:solidFill>
                <a:latin typeface="Muli"/>
              </a:rPr>
              <a:t>E.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Analyse the database needed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3762" y="-1028700"/>
            <a:ext cx="3411543" cy="4114800"/>
          </a:xfrm>
          <a:custGeom>
            <a:avLst/>
            <a:gdLst/>
            <a:ahLst/>
            <a:cxnLst/>
            <a:rect r="r" b="b" t="t" l="l"/>
            <a:pathLst>
              <a:path h="4114800" w="3411543">
                <a:moveTo>
                  <a:pt x="0" y="0"/>
                </a:moveTo>
                <a:lnTo>
                  <a:pt x="3411544" y="0"/>
                </a:lnTo>
                <a:lnTo>
                  <a:pt x="3411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83841" y="4263147"/>
            <a:ext cx="5375629" cy="4114800"/>
          </a:xfrm>
          <a:custGeom>
            <a:avLst/>
            <a:gdLst/>
            <a:ahLst/>
            <a:cxnLst/>
            <a:rect r="r" b="b" t="t" l="l"/>
            <a:pathLst>
              <a:path h="4114800" w="5375629">
                <a:moveTo>
                  <a:pt x="0" y="0"/>
                </a:moveTo>
                <a:lnTo>
                  <a:pt x="5375630" y="0"/>
                </a:lnTo>
                <a:lnTo>
                  <a:pt x="5375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091" y="5319510"/>
            <a:ext cx="4368996" cy="4114800"/>
          </a:xfrm>
          <a:custGeom>
            <a:avLst/>
            <a:gdLst/>
            <a:ahLst/>
            <a:cxnLst/>
            <a:rect r="r" b="b" t="t" l="l"/>
            <a:pathLst>
              <a:path h="4114800" w="4368996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122" y="428625"/>
            <a:ext cx="446651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uli Italics"/>
              </a:rPr>
              <a:t>IMPLEMENTATION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122" y="1649921"/>
            <a:ext cx="9914917" cy="285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A. OPTIMIZE UX BY BUILDING CORE UIS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"/>
              </a:rPr>
              <a:t>B.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Develop user-related functions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"/>
              </a:rPr>
              <a:t>C.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Construct interaction features between people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"/>
              </a:rPr>
              <a:t>D.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Build features to enhance interaction</a:t>
            </a:r>
          </a:p>
          <a:p>
            <a:pPr algn="l" marL="0" indent="0" lvl="0">
              <a:lnSpc>
                <a:spcPts val="4621"/>
              </a:lnSpc>
              <a:spcBef>
                <a:spcPct val="0"/>
              </a:spcBef>
            </a:pPr>
            <a:r>
              <a:rPr lang="en-US" sz="2180">
                <a:solidFill>
                  <a:srgbClr val="FFFFFF"/>
                </a:solidFill>
                <a:latin typeface="Muli"/>
              </a:rPr>
              <a:t>E.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Facilitate system-wide search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219" y="3331723"/>
            <a:ext cx="4490357" cy="4114800"/>
          </a:xfrm>
          <a:custGeom>
            <a:avLst/>
            <a:gdLst/>
            <a:ahLst/>
            <a:cxnLst/>
            <a:rect r="r" b="b" t="t" l="l"/>
            <a:pathLst>
              <a:path h="4114800" w="4490357">
                <a:moveTo>
                  <a:pt x="0" y="0"/>
                </a:moveTo>
                <a:lnTo>
                  <a:pt x="4490357" y="0"/>
                </a:lnTo>
                <a:lnTo>
                  <a:pt x="4490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53528" y="6930957"/>
            <a:ext cx="3411543" cy="4114800"/>
          </a:xfrm>
          <a:custGeom>
            <a:avLst/>
            <a:gdLst/>
            <a:ahLst/>
            <a:cxnLst/>
            <a:rect r="r" b="b" t="t" l="l"/>
            <a:pathLst>
              <a:path h="4114800" w="3411543">
                <a:moveTo>
                  <a:pt x="0" y="0"/>
                </a:moveTo>
                <a:lnTo>
                  <a:pt x="3411544" y="0"/>
                </a:lnTo>
                <a:lnTo>
                  <a:pt x="3411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7122" y="428625"/>
            <a:ext cx="210954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uli Italics"/>
              </a:rPr>
              <a:t>TESTING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122" y="1649921"/>
            <a:ext cx="9914917" cy="226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A. PERFORM WEB TESTING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"/>
              </a:rPr>
              <a:t>B.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Conduct user acceptance testing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"/>
              </a:rPr>
              <a:t>C.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Fulfill content management</a:t>
            </a:r>
          </a:p>
          <a:p>
            <a:pPr algn="l" marL="0" indent="0" lvl="0">
              <a:lnSpc>
                <a:spcPts val="4621"/>
              </a:lnSpc>
              <a:spcBef>
                <a:spcPct val="0"/>
              </a:spcBef>
            </a:pPr>
            <a:r>
              <a:rPr lang="en-US" sz="2180">
                <a:solidFill>
                  <a:srgbClr val="FFFFFF"/>
                </a:solidFill>
                <a:latin typeface="Muli"/>
              </a:rPr>
              <a:t>D.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Perform SEO testing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293703" y="923923"/>
            <a:ext cx="4965597" cy="4465200"/>
          </a:xfrm>
          <a:custGeom>
            <a:avLst/>
            <a:gdLst/>
            <a:ahLst/>
            <a:cxnLst/>
            <a:rect r="r" b="b" t="t" l="l"/>
            <a:pathLst>
              <a:path h="4465200" w="4965597">
                <a:moveTo>
                  <a:pt x="0" y="0"/>
                </a:moveTo>
                <a:lnTo>
                  <a:pt x="4965597" y="0"/>
                </a:lnTo>
                <a:lnTo>
                  <a:pt x="4965597" y="4465200"/>
                </a:lnTo>
                <a:lnTo>
                  <a:pt x="0" y="4465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-4628" t="-16970" r="-13442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18090" y="1028700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06413" y="561570"/>
            <a:ext cx="11275175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1"/>
              </a:lnSpc>
            </a:pPr>
            <a:r>
              <a:rPr lang="en-US" sz="8676">
                <a:solidFill>
                  <a:srgbClr val="FFFFFF"/>
                </a:solidFill>
                <a:latin typeface="Muli Semi-Bold"/>
              </a:rPr>
              <a:t>LSEP ISSUES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87862" y="2421743"/>
            <a:ext cx="119753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LEGAL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97731" y="3926127"/>
            <a:ext cx="13777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SOCIAL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90694" y="5431077"/>
            <a:ext cx="159186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ETHICAL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44899" y="6936027"/>
            <a:ext cx="288345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PROFESSIONAL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86727" y="2421743"/>
            <a:ext cx="4965597" cy="4971484"/>
          </a:xfrm>
          <a:custGeom>
            <a:avLst/>
            <a:gdLst/>
            <a:ahLst/>
            <a:cxnLst/>
            <a:rect r="r" b="b" t="t" l="l"/>
            <a:pathLst>
              <a:path h="4971484" w="4965597">
                <a:moveTo>
                  <a:pt x="0" y="0"/>
                </a:moveTo>
                <a:lnTo>
                  <a:pt x="4965597" y="0"/>
                </a:lnTo>
                <a:lnTo>
                  <a:pt x="4965597" y="4971484"/>
                </a:lnTo>
                <a:lnTo>
                  <a:pt x="0" y="497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10822" t="-16970" r="-15533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878943"/>
            <a:ext cx="4281651" cy="4114800"/>
          </a:xfrm>
          <a:custGeom>
            <a:avLst/>
            <a:gdLst/>
            <a:ahLst/>
            <a:cxnLst/>
            <a:rect r="r" b="b" t="t" l="l"/>
            <a:pathLst>
              <a:path h="4114800" w="4281651">
                <a:moveTo>
                  <a:pt x="0" y="0"/>
                </a:moveTo>
                <a:lnTo>
                  <a:pt x="4281651" y="0"/>
                </a:lnTo>
                <a:lnTo>
                  <a:pt x="4281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27776" y="2450600"/>
            <a:ext cx="5331524" cy="4971484"/>
          </a:xfrm>
          <a:custGeom>
            <a:avLst/>
            <a:gdLst/>
            <a:ahLst/>
            <a:cxnLst/>
            <a:rect r="r" b="b" t="t" l="l"/>
            <a:pathLst>
              <a:path h="4971484" w="5331524">
                <a:moveTo>
                  <a:pt x="0" y="0"/>
                </a:moveTo>
                <a:lnTo>
                  <a:pt x="5331524" y="0"/>
                </a:lnTo>
                <a:lnTo>
                  <a:pt x="5331524" y="4971485"/>
                </a:lnTo>
                <a:lnTo>
                  <a:pt x="0" y="4971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10079" t="-16970" r="-13781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27776" y="2878943"/>
            <a:ext cx="5331524" cy="4114800"/>
          </a:xfrm>
          <a:custGeom>
            <a:avLst/>
            <a:gdLst/>
            <a:ahLst/>
            <a:cxnLst/>
            <a:rect r="r" b="b" t="t" l="l"/>
            <a:pathLst>
              <a:path h="4114800" w="5331524">
                <a:moveTo>
                  <a:pt x="0" y="0"/>
                </a:moveTo>
                <a:lnTo>
                  <a:pt x="5331524" y="0"/>
                </a:lnTo>
                <a:lnTo>
                  <a:pt x="5331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45824" y="-743072"/>
            <a:ext cx="4490357" cy="4114800"/>
          </a:xfrm>
          <a:custGeom>
            <a:avLst/>
            <a:gdLst/>
            <a:ahLst/>
            <a:cxnLst/>
            <a:rect r="r" b="b" t="t" l="l"/>
            <a:pathLst>
              <a:path h="4114800" w="4490357">
                <a:moveTo>
                  <a:pt x="0" y="0"/>
                </a:moveTo>
                <a:lnTo>
                  <a:pt x="4490357" y="0"/>
                </a:lnTo>
                <a:lnTo>
                  <a:pt x="4490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91273" y="7879404"/>
            <a:ext cx="3411543" cy="4114800"/>
          </a:xfrm>
          <a:custGeom>
            <a:avLst/>
            <a:gdLst/>
            <a:ahLst/>
            <a:cxnLst/>
            <a:rect r="r" b="b" t="t" l="l"/>
            <a:pathLst>
              <a:path h="4114800" w="3411543">
                <a:moveTo>
                  <a:pt x="0" y="0"/>
                </a:moveTo>
                <a:lnTo>
                  <a:pt x="3411543" y="0"/>
                </a:lnTo>
                <a:lnTo>
                  <a:pt x="3411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25611" y="428625"/>
            <a:ext cx="15971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uli Italics"/>
              </a:rPr>
              <a:t>LEGAL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49680" y="2049658"/>
            <a:ext cx="6972300" cy="238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0"/>
              </a:lnSpc>
            </a:pPr>
            <a:r>
              <a:rPr lang="en-US" sz="3000">
                <a:solidFill>
                  <a:srgbClr val="FFFFFF"/>
                </a:solidFill>
                <a:latin typeface="Muli Italics"/>
              </a:rPr>
              <a:t>A. INTELLECTUAL PROPERTY RIGHTS</a:t>
            </a:r>
          </a:p>
          <a:p>
            <a:pPr>
              <a:lnSpc>
                <a:spcPts val="6360"/>
              </a:lnSpc>
            </a:pPr>
            <a:r>
              <a:rPr lang="en-US" sz="3000">
                <a:solidFill>
                  <a:srgbClr val="FFFFFF"/>
                </a:solidFill>
                <a:latin typeface="Muli"/>
              </a:rPr>
              <a:t>B. DATA PRIVACY AND PROTECTION</a:t>
            </a:r>
          </a:p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FFFFFF"/>
                </a:solidFill>
                <a:latin typeface="Muli"/>
              </a:rPr>
              <a:t>C. THIRD-PARTIES SOFTWARE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45824" y="-743072"/>
            <a:ext cx="4490357" cy="4114800"/>
          </a:xfrm>
          <a:custGeom>
            <a:avLst/>
            <a:gdLst/>
            <a:ahLst/>
            <a:cxnLst/>
            <a:rect r="r" b="b" t="t" l="l"/>
            <a:pathLst>
              <a:path h="4114800" w="4490357">
                <a:moveTo>
                  <a:pt x="0" y="0"/>
                </a:moveTo>
                <a:lnTo>
                  <a:pt x="4490357" y="0"/>
                </a:lnTo>
                <a:lnTo>
                  <a:pt x="4490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91273" y="7879404"/>
            <a:ext cx="3411543" cy="4114800"/>
          </a:xfrm>
          <a:custGeom>
            <a:avLst/>
            <a:gdLst/>
            <a:ahLst/>
            <a:cxnLst/>
            <a:rect r="r" b="b" t="t" l="l"/>
            <a:pathLst>
              <a:path h="4114800" w="3411543">
                <a:moveTo>
                  <a:pt x="0" y="0"/>
                </a:moveTo>
                <a:lnTo>
                  <a:pt x="3411543" y="0"/>
                </a:lnTo>
                <a:lnTo>
                  <a:pt x="3411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25611" y="428625"/>
            <a:ext cx="183677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uli Italics"/>
              </a:rPr>
              <a:t>SOCIAL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66212" y="2489713"/>
            <a:ext cx="9355577" cy="150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0"/>
              </a:lnSpc>
            </a:pPr>
            <a:r>
              <a:rPr lang="en-US" sz="3000">
                <a:solidFill>
                  <a:srgbClr val="FFFFFF"/>
                </a:solidFill>
                <a:latin typeface="Muli Italics"/>
              </a:rPr>
              <a:t>A. GLOBAL IMPACT AND CULTURAL SENSITIVITY </a:t>
            </a:r>
          </a:p>
          <a:p>
            <a:pPr algn="l" marL="0" indent="0" lvl="0">
              <a:lnSpc>
                <a:spcPts val="6360"/>
              </a:lnSpc>
            </a:pPr>
            <a:r>
              <a:rPr lang="en-US" sz="3000">
                <a:solidFill>
                  <a:srgbClr val="FFFFFF"/>
                </a:solidFill>
                <a:latin typeface="Muli"/>
              </a:rPr>
              <a:t>B. USER ACCESSABILITY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45824" y="-743072"/>
            <a:ext cx="4490357" cy="4114800"/>
          </a:xfrm>
          <a:custGeom>
            <a:avLst/>
            <a:gdLst/>
            <a:ahLst/>
            <a:cxnLst/>
            <a:rect r="r" b="b" t="t" l="l"/>
            <a:pathLst>
              <a:path h="4114800" w="4490357">
                <a:moveTo>
                  <a:pt x="0" y="0"/>
                </a:moveTo>
                <a:lnTo>
                  <a:pt x="4490357" y="0"/>
                </a:lnTo>
                <a:lnTo>
                  <a:pt x="4490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91273" y="7879404"/>
            <a:ext cx="3411543" cy="4114800"/>
          </a:xfrm>
          <a:custGeom>
            <a:avLst/>
            <a:gdLst/>
            <a:ahLst/>
            <a:cxnLst/>
            <a:rect r="r" b="b" t="t" l="l"/>
            <a:pathLst>
              <a:path h="4114800" w="3411543">
                <a:moveTo>
                  <a:pt x="0" y="0"/>
                </a:moveTo>
                <a:lnTo>
                  <a:pt x="3411543" y="0"/>
                </a:lnTo>
                <a:lnTo>
                  <a:pt x="3411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82617" y="428625"/>
            <a:ext cx="2122765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uli Italics"/>
              </a:rPr>
              <a:t>ETHICAL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40244" y="2489713"/>
            <a:ext cx="6607513" cy="150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0"/>
              </a:lnSpc>
            </a:pPr>
            <a:r>
              <a:rPr lang="en-US" sz="3000">
                <a:solidFill>
                  <a:srgbClr val="FFFFFF"/>
                </a:solidFill>
                <a:latin typeface="Muli Italics"/>
              </a:rPr>
              <a:t>A. USER PRIVACY AND CONSENT  </a:t>
            </a:r>
          </a:p>
          <a:p>
            <a:pPr algn="l" marL="0" indent="0" lvl="0">
              <a:lnSpc>
                <a:spcPts val="6360"/>
              </a:lnSpc>
            </a:pPr>
            <a:r>
              <a:rPr lang="en-US" sz="3000">
                <a:solidFill>
                  <a:srgbClr val="FFFFFF"/>
                </a:solidFill>
                <a:latin typeface="Muli"/>
              </a:rPr>
              <a:t>B. RELIABILITY AND SAFETY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45824" y="-743072"/>
            <a:ext cx="4490357" cy="4114800"/>
          </a:xfrm>
          <a:custGeom>
            <a:avLst/>
            <a:gdLst/>
            <a:ahLst/>
            <a:cxnLst/>
            <a:rect r="r" b="b" t="t" l="l"/>
            <a:pathLst>
              <a:path h="4114800" w="4490357">
                <a:moveTo>
                  <a:pt x="0" y="0"/>
                </a:moveTo>
                <a:lnTo>
                  <a:pt x="4490357" y="0"/>
                </a:lnTo>
                <a:lnTo>
                  <a:pt x="4490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91273" y="7879404"/>
            <a:ext cx="3411543" cy="4114800"/>
          </a:xfrm>
          <a:custGeom>
            <a:avLst/>
            <a:gdLst/>
            <a:ahLst/>
            <a:cxnLst/>
            <a:rect r="r" b="b" t="t" l="l"/>
            <a:pathLst>
              <a:path h="4114800" w="3411543">
                <a:moveTo>
                  <a:pt x="0" y="0"/>
                </a:moveTo>
                <a:lnTo>
                  <a:pt x="3411543" y="0"/>
                </a:lnTo>
                <a:lnTo>
                  <a:pt x="3411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21141" y="428625"/>
            <a:ext cx="384571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uli Italics"/>
              </a:rPr>
              <a:t>PROFESSIONAL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35871" y="3619338"/>
            <a:ext cx="3616257" cy="70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</a:pPr>
            <a:r>
              <a:rPr lang="en-US" sz="3000">
                <a:solidFill>
                  <a:srgbClr val="FFFFFF"/>
                </a:solidFill>
                <a:latin typeface="Muli Italics"/>
              </a:rPr>
              <a:t>PROFESSIONALISM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527827"/>
            <a:ext cx="16230600" cy="39764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52163" y="4947224"/>
            <a:ext cx="938367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Muli Italics"/>
              </a:rPr>
              <a:t>FOR LISTENING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16071" y="8304989"/>
            <a:ext cx="865585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uli Italics"/>
              </a:rPr>
              <a:t>PRESENTED BY VO PHUONG THUC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2715" y="1694119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3"/>
                </a:lnTo>
                <a:lnTo>
                  <a:pt x="0" y="6700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1679" y="3768051"/>
            <a:ext cx="6077873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Muli Semi-Bold"/>
              </a:rPr>
              <a:t>TABLE OF CONTENTS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119978" y="2270533"/>
            <a:ext cx="7139322" cy="5754243"/>
            <a:chOff x="0" y="0"/>
            <a:chExt cx="9519096" cy="767232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9519096" cy="665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44"/>
                </a:lnSpc>
              </a:pPr>
              <a:r>
                <a:rPr lang="en-US" sz="3031">
                  <a:solidFill>
                    <a:srgbClr val="FFFFFF"/>
                  </a:solidFill>
                  <a:latin typeface="Muli Bold"/>
                </a:rPr>
                <a:t>OVERVIEW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1350244"/>
              <a:ext cx="9519096" cy="0"/>
            </a:xfrm>
            <a:prstGeom prst="line">
              <a:avLst/>
            </a:prstGeom>
            <a:ln cap="rnd" w="30801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045077"/>
              <a:ext cx="9519096" cy="665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44"/>
                </a:lnSpc>
              </a:pPr>
              <a:r>
                <a:rPr lang="en-US" sz="3031">
                  <a:solidFill>
                    <a:srgbClr val="FFFFFF"/>
                  </a:solidFill>
                  <a:latin typeface="Muli Bold"/>
                </a:rPr>
                <a:t>PROJECT AIM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3452471"/>
              <a:ext cx="9519096" cy="0"/>
            </a:xfrm>
            <a:prstGeom prst="line">
              <a:avLst/>
            </a:prstGeom>
            <a:ln cap="rnd" w="30801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4147303"/>
              <a:ext cx="9519096" cy="665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44"/>
                </a:lnSpc>
              </a:pPr>
              <a:r>
                <a:rPr lang="en-US" sz="3031">
                  <a:solidFill>
                    <a:srgbClr val="FFFFFF"/>
                  </a:solidFill>
                  <a:latin typeface="Muli Bold"/>
                </a:rPr>
                <a:t>RELATED WORKS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5554697"/>
              <a:ext cx="9519096" cy="0"/>
            </a:xfrm>
            <a:prstGeom prst="line">
              <a:avLst/>
            </a:prstGeom>
            <a:ln cap="rnd" w="30801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6249530"/>
              <a:ext cx="9519096" cy="665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44"/>
                </a:lnSpc>
              </a:pPr>
              <a:r>
                <a:rPr lang="en-US" sz="3031">
                  <a:solidFill>
                    <a:srgbClr val="FFFFFF"/>
                  </a:solidFill>
                  <a:latin typeface="Muli Bold"/>
                </a:rPr>
                <a:t>OBJECTIVES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7656924"/>
              <a:ext cx="9519096" cy="0"/>
            </a:xfrm>
            <a:prstGeom prst="line">
              <a:avLst/>
            </a:prstGeom>
            <a:ln cap="rnd" w="30801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21" y="41389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96378" y="475895"/>
            <a:ext cx="11275175" cy="8807135"/>
            <a:chOff x="0" y="0"/>
            <a:chExt cx="15033566" cy="117428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5033566" cy="176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11"/>
                </a:lnSpc>
              </a:pPr>
              <a:r>
                <a:rPr lang="en-US" sz="8676">
                  <a:solidFill>
                    <a:srgbClr val="FFFFFF"/>
                  </a:solidFill>
                  <a:latin typeface="Muli Semi-Bold"/>
                </a:rPr>
                <a:t>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69770"/>
              <a:ext cx="15033566" cy="9373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49"/>
                </a:lnSpc>
              </a:pPr>
              <a:r>
                <a:rPr lang="en-US" sz="2892">
                  <a:solidFill>
                    <a:srgbClr val="FFFFFF"/>
                  </a:solidFill>
                  <a:latin typeface="Muli Extra-Light"/>
                </a:rPr>
                <a:t>•</a:t>
              </a:r>
              <a:r>
                <a:rPr lang="en-US" sz="2892">
                  <a:solidFill>
                    <a:srgbClr val="FFFFFF"/>
                  </a:solidFill>
                  <a:latin typeface="Muli Extra-Light"/>
                </a:rPr>
                <a:t>The gaming industry's growth has formed a significant global community of gamers, driving the demand for specialized communication platforms.</a:t>
              </a:r>
            </a:p>
            <a:p>
              <a:pPr algn="just">
                <a:lnSpc>
                  <a:spcPts val="4049"/>
                </a:lnSpc>
              </a:pPr>
              <a:r>
                <a:rPr lang="en-US" sz="2892">
                  <a:solidFill>
                    <a:srgbClr val="FFFFFF"/>
                  </a:solidFill>
                  <a:latin typeface="Muli Extra-Light"/>
                </a:rPr>
                <a:t>•While Facebook and Twitter have been popular due to their large user base, they're losing appeal among gamers due to a lack of tailored features (Marthasari, Suharso, &amp; Ardiansyah, 2018; Kaplan &amp; Haenlein, 2010).</a:t>
              </a:r>
            </a:p>
            <a:p>
              <a:pPr algn="just">
                <a:lnSpc>
                  <a:spcPts val="4049"/>
                </a:lnSpc>
              </a:pPr>
              <a:r>
                <a:rPr lang="en-US" sz="2892">
                  <a:solidFill>
                    <a:srgbClr val="FFFFFF"/>
                  </a:solidFill>
                  <a:latin typeface="Muli Extra-Light"/>
                </a:rPr>
                <a:t>•Social networks lack specific community focus, posing challenges for gamers to connect with like-minded individuals.</a:t>
              </a:r>
            </a:p>
            <a:p>
              <a:pPr algn="just">
                <a:lnSpc>
                  <a:spcPts val="4049"/>
                </a:lnSpc>
              </a:pPr>
              <a:r>
                <a:rPr lang="en-US" sz="2892">
                  <a:solidFill>
                    <a:srgbClr val="FFFFFF"/>
                  </a:solidFill>
                  <a:latin typeface="Muli Extra-Light"/>
                </a:rPr>
                <a:t>•Traditional algorithms struggle to detect communities in the ever-expanding scale of social networks (Zhao, Liang, &amp; Wang, 2021).</a:t>
              </a:r>
            </a:p>
            <a:p>
              <a:pPr algn="just">
                <a:lnSpc>
                  <a:spcPts val="4049"/>
                </a:lnSpc>
              </a:pPr>
              <a:r>
                <a:rPr lang="en-US" sz="2892">
                  <a:solidFill>
                    <a:srgbClr val="FFFFFF"/>
                  </a:solidFill>
                  <a:latin typeface="Muli Extra-Light"/>
                </a:rPr>
                <a:t>•Hence, dedicated gaming social platforms offer a space for gamers to interact, learn, and share experiences efficiently.</a:t>
              </a:r>
            </a:p>
            <a:p>
              <a:pPr algn="just">
                <a:lnSpc>
                  <a:spcPts val="4049"/>
                </a:lnSpc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6413" y="1028700"/>
            <a:ext cx="11275175" cy="7284799"/>
            <a:chOff x="0" y="0"/>
            <a:chExt cx="15033566" cy="97130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5033566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11"/>
                </a:lnSpc>
              </a:pPr>
              <a:r>
                <a:rPr lang="en-US" sz="8676">
                  <a:solidFill>
                    <a:srgbClr val="FFFFFF"/>
                  </a:solidFill>
                  <a:latin typeface="Muli Semi-Bold"/>
                </a:rPr>
                <a:t>OVERVIEW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59290"/>
              <a:ext cx="15033566" cy="7353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49"/>
                </a:lnSpc>
              </a:pPr>
              <a:r>
                <a:rPr lang="en-US" sz="2892">
                  <a:solidFill>
                    <a:srgbClr val="FFFFFF"/>
                  </a:solidFill>
                  <a:latin typeface="Muli Extra-Light"/>
                </a:rPr>
                <a:t>•</a:t>
              </a:r>
              <a:r>
                <a:rPr lang="en-US" sz="2892">
                  <a:solidFill>
                    <a:srgbClr val="FFFFFF"/>
                  </a:solidFill>
                  <a:latin typeface="Muli Extra-Light"/>
                </a:rPr>
                <a:t>Gaming community platforms offer a safe and welcoming environment for players to connect and feel valued for their interests.</a:t>
              </a:r>
            </a:p>
            <a:p>
              <a:pPr algn="just">
                <a:lnSpc>
                  <a:spcPts val="4049"/>
                </a:lnSpc>
              </a:pPr>
              <a:r>
                <a:rPr lang="en-US" sz="2892">
                  <a:solidFill>
                    <a:srgbClr val="FFFFFF"/>
                  </a:solidFill>
                  <a:latin typeface="Muli Extra-Light"/>
                </a:rPr>
                <a:t>•Users can join existing mini-groups or create their own communities, sharing diverse content types like text, images, videos, and files.</a:t>
              </a:r>
            </a:p>
            <a:p>
              <a:pPr algn="just">
                <a:lnSpc>
                  <a:spcPts val="4049"/>
                </a:lnSpc>
              </a:pPr>
              <a:r>
                <a:rPr lang="en-US" sz="2892">
                  <a:solidFill>
                    <a:srgbClr val="FFFFFF"/>
                  </a:solidFill>
                  <a:latin typeface="Muli Extra-Light"/>
                </a:rPr>
                <a:t>•With livestreaming support, gamers can also become content creators, fostering an interactive community environment.</a:t>
              </a:r>
            </a:p>
            <a:p>
              <a:pPr algn="just">
                <a:lnSpc>
                  <a:spcPts val="4049"/>
                </a:lnSpc>
              </a:pPr>
              <a:r>
                <a:rPr lang="en-US" sz="2892">
                  <a:solidFill>
                    <a:srgbClr val="FFFFFF"/>
                  </a:solidFill>
                  <a:latin typeface="Muli Extra-Light"/>
                </a:rPr>
                <a:t>•Key features like livestreaming, content sharing, and mini-group creation facilitate natural and flexible engagement in conversations, events, and gaming activities.</a:t>
              </a:r>
            </a:p>
            <a:p>
              <a:pPr algn="just">
                <a:lnSpc>
                  <a:spcPts val="404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2756" y="-2496974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1053" y="7733139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7" y="0"/>
                </a:lnTo>
                <a:lnTo>
                  <a:pt x="495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56906" y="8229600"/>
            <a:ext cx="3755690" cy="4114800"/>
          </a:xfrm>
          <a:custGeom>
            <a:avLst/>
            <a:gdLst/>
            <a:ahLst/>
            <a:cxnLst/>
            <a:rect r="r" b="b" t="t" l="l"/>
            <a:pathLst>
              <a:path h="4114800" w="3755690">
                <a:moveTo>
                  <a:pt x="0" y="0"/>
                </a:moveTo>
                <a:lnTo>
                  <a:pt x="3755690" y="0"/>
                </a:lnTo>
                <a:lnTo>
                  <a:pt x="3755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9196" y="492262"/>
            <a:ext cx="8140791" cy="107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09"/>
              </a:lnSpc>
            </a:pPr>
            <a:r>
              <a:rPr lang="en-US" sz="7091">
                <a:solidFill>
                  <a:srgbClr val="FFFFFF"/>
                </a:solidFill>
                <a:latin typeface="Muli Semi-Bold"/>
              </a:rPr>
              <a:t>RELATED WORKS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92111" y="4735096"/>
            <a:ext cx="13271" cy="6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39196" y="2264147"/>
            <a:ext cx="1176158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 Bold"/>
              </a:rPr>
              <a:t>CROSS-PLATFORM  DEVELOPMENT VS NATIVE DEVELOPMENT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9196" y="3369047"/>
            <a:ext cx="1012364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uli Bold"/>
              </a:rPr>
              <a:t>THE IMPACT OF SOCIAL MEDIA ON MODERN SOCIETY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39196" y="4446883"/>
            <a:ext cx="924544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EXISTING SOCIAL NETWORKS ASPECTS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7059" y="5600700"/>
            <a:ext cx="6321620" cy="4114800"/>
          </a:xfrm>
          <a:custGeom>
            <a:avLst/>
            <a:gdLst/>
            <a:ahLst/>
            <a:cxnLst/>
            <a:rect r="r" b="b" t="t" l="l"/>
            <a:pathLst>
              <a:path h="4114800" w="6321620">
                <a:moveTo>
                  <a:pt x="0" y="0"/>
                </a:moveTo>
                <a:lnTo>
                  <a:pt x="6321620" y="0"/>
                </a:lnTo>
                <a:lnTo>
                  <a:pt x="6321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22113" y="314658"/>
            <a:ext cx="6931513" cy="3898976"/>
          </a:xfrm>
          <a:custGeom>
            <a:avLst/>
            <a:gdLst/>
            <a:ahLst/>
            <a:cxnLst/>
            <a:rect r="r" b="b" t="t" l="l"/>
            <a:pathLst>
              <a:path h="3898976" w="6931513">
                <a:moveTo>
                  <a:pt x="0" y="0"/>
                </a:moveTo>
                <a:lnTo>
                  <a:pt x="6931513" y="0"/>
                </a:lnTo>
                <a:lnTo>
                  <a:pt x="6931513" y="3898977"/>
                </a:lnTo>
                <a:lnTo>
                  <a:pt x="0" y="3898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444" r="0" b="-644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3209" y="492262"/>
            <a:ext cx="8140791" cy="107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09"/>
              </a:lnSpc>
            </a:pPr>
            <a:r>
              <a:rPr lang="en-US" sz="7091">
                <a:solidFill>
                  <a:srgbClr val="FFFFFF"/>
                </a:solidFill>
                <a:latin typeface="Muli Semi-Bold"/>
              </a:rPr>
              <a:t>RELATED WORKS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92111" y="4735096"/>
            <a:ext cx="13271" cy="6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39196" y="2264147"/>
            <a:ext cx="814079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600"/>
              </a:lnSpc>
              <a:spcBef>
                <a:spcPct val="0"/>
              </a:spcBef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Muli Bold"/>
              </a:rPr>
              <a:t>CROSS-PLATFORM  DEVELOPMENT VS NATIVE DEVELOPMENT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9196" y="4367798"/>
            <a:ext cx="814079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uli Bold"/>
              </a:rPr>
              <a:t>2. THE IMPACT OF SOCIAL MEDIA ON MODERN SOCIETY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39196" y="6743700"/>
            <a:ext cx="814079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3. EXISTING SOCIAL NETWORKS ASPECTS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62624" y="3854484"/>
            <a:ext cx="5596676" cy="2578031"/>
          </a:xfrm>
          <a:custGeom>
            <a:avLst/>
            <a:gdLst/>
            <a:ahLst/>
            <a:cxnLst/>
            <a:rect r="r" b="b" t="t" l="l"/>
            <a:pathLst>
              <a:path h="2578031" w="5596676">
                <a:moveTo>
                  <a:pt x="0" y="0"/>
                </a:moveTo>
                <a:lnTo>
                  <a:pt x="5596676" y="0"/>
                </a:lnTo>
                <a:lnTo>
                  <a:pt x="5596676" y="2578032"/>
                </a:lnTo>
                <a:lnTo>
                  <a:pt x="0" y="2578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94" t="-30134" r="-31591" b="-311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7023" y="278649"/>
            <a:ext cx="16606724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uli Semi-Bold"/>
              </a:rPr>
              <a:t>CROSS-PLATFORM DEVELOPMENT VS NATIVE DEVELOPMENT</a:t>
            </a:r>
          </a:p>
          <a:p>
            <a:pPr>
              <a:lnSpc>
                <a:spcPts val="47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87023" y="1284384"/>
            <a:ext cx="10235706" cy="75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0"/>
              </a:lnSpc>
            </a:pPr>
            <a:r>
              <a:rPr lang="en-US" sz="2184" spc="194">
                <a:solidFill>
                  <a:srgbClr val="FFFFFF"/>
                </a:solidFill>
                <a:latin typeface="Muli Italics"/>
              </a:rPr>
              <a:t>    1. </a:t>
            </a:r>
            <a:r>
              <a:rPr lang="en-US" sz="2184" spc="194">
                <a:solidFill>
                  <a:srgbClr val="FFFFFF"/>
                </a:solidFill>
                <a:latin typeface="Muli Italics"/>
              </a:rPr>
              <a:t>SMARTPHONES ARE WIDELY USED, INCREASING DEMAND FOR MOBILE APP DEVELOPMENT (BLANCO AND LUCRÉDIO, 2021).</a:t>
            </a:r>
          </a:p>
          <a:p>
            <a:pPr>
              <a:lnSpc>
                <a:spcPts val="4630"/>
              </a:lnSpc>
            </a:pPr>
            <a:r>
              <a:rPr lang="en-US" sz="2184" spc="194">
                <a:solidFill>
                  <a:srgbClr val="FFFFFF"/>
                </a:solidFill>
                <a:latin typeface="Muli Italics"/>
              </a:rPr>
              <a:t>    2. NATIVE AND CROSS-PLATFORM APPROACHES EXIST (ZOHUD AND ZEIN, 2021).</a:t>
            </a:r>
          </a:p>
          <a:p>
            <a:pPr>
              <a:lnSpc>
                <a:spcPts val="4630"/>
              </a:lnSpc>
            </a:pPr>
            <a:r>
              <a:rPr lang="en-US" sz="2184" spc="194">
                <a:solidFill>
                  <a:srgbClr val="FFFFFF"/>
                </a:solidFill>
                <a:latin typeface="Muli Italics"/>
              </a:rPr>
              <a:t>    3. NATIVE DEVELOPMENT HAS ADVANTAGES IN LITERATURE AVAILABILITY AND MARKET DEMAND (SHEVTSIV AND STRIUK, 2021).</a:t>
            </a:r>
          </a:p>
          <a:p>
            <a:pPr>
              <a:lnSpc>
                <a:spcPts val="4630"/>
              </a:lnSpc>
            </a:pPr>
            <a:r>
              <a:rPr lang="en-US" sz="2184" spc="194">
                <a:solidFill>
                  <a:srgbClr val="FFFFFF"/>
                </a:solidFill>
                <a:latin typeface="Muli Italics"/>
              </a:rPr>
              <a:t>    4. CROSS-PLATFORM ALLOWS RAPID DEPLOYMENT AND BETTER CPU OPTIMIZATION (NAWROCKI ET AL., 2021).</a:t>
            </a:r>
          </a:p>
          <a:p>
            <a:pPr>
              <a:lnSpc>
                <a:spcPts val="4630"/>
              </a:lnSpc>
            </a:pPr>
            <a:r>
              <a:rPr lang="en-US" sz="2184" spc="194">
                <a:solidFill>
                  <a:srgbClr val="FFFFFF"/>
                </a:solidFill>
                <a:latin typeface="Muli Italics"/>
              </a:rPr>
              <a:t>    5. BOTH APPROACHES HAVE PROS AND CONS (SHEVTSIV AND STRIUK, 2021).</a:t>
            </a:r>
          </a:p>
          <a:p>
            <a:pPr>
              <a:lnSpc>
                <a:spcPts val="4630"/>
              </a:lnSpc>
            </a:pPr>
            <a:r>
              <a:rPr lang="en-US" sz="2184" spc="194">
                <a:solidFill>
                  <a:srgbClr val="FFFFFF"/>
                </a:solidFill>
                <a:latin typeface="Muli Italics"/>
              </a:rPr>
              <a:t>    6. BEGINNERS MAY START WITH NATIVE DEVELOPMENT (SHEVTSIV AND STRIUK, 2021).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553528" y="7849243"/>
            <a:ext cx="3411543" cy="4114800"/>
          </a:xfrm>
          <a:custGeom>
            <a:avLst/>
            <a:gdLst/>
            <a:ahLst/>
            <a:cxnLst/>
            <a:rect r="r" b="b" t="t" l="l"/>
            <a:pathLst>
              <a:path h="4114800" w="3411543">
                <a:moveTo>
                  <a:pt x="0" y="0"/>
                </a:moveTo>
                <a:lnTo>
                  <a:pt x="3411544" y="0"/>
                </a:lnTo>
                <a:lnTo>
                  <a:pt x="3411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05610" y="-1485900"/>
            <a:ext cx="3927764" cy="4114800"/>
          </a:xfrm>
          <a:custGeom>
            <a:avLst/>
            <a:gdLst/>
            <a:ahLst/>
            <a:cxnLst/>
            <a:rect r="r" b="b" t="t" l="l"/>
            <a:pathLst>
              <a:path h="4114800" w="3927764">
                <a:moveTo>
                  <a:pt x="0" y="0"/>
                </a:moveTo>
                <a:lnTo>
                  <a:pt x="3927763" y="0"/>
                </a:lnTo>
                <a:lnTo>
                  <a:pt x="39277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98112" y="7421217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8112" y="-1927457"/>
            <a:ext cx="4490357" cy="4114800"/>
          </a:xfrm>
          <a:custGeom>
            <a:avLst/>
            <a:gdLst/>
            <a:ahLst/>
            <a:cxnLst/>
            <a:rect r="r" b="b" t="t" l="l"/>
            <a:pathLst>
              <a:path h="4114800" w="4490357">
                <a:moveTo>
                  <a:pt x="0" y="0"/>
                </a:moveTo>
                <a:lnTo>
                  <a:pt x="4490357" y="0"/>
                </a:lnTo>
                <a:lnTo>
                  <a:pt x="4490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212705" y="3164618"/>
            <a:ext cx="6761491" cy="32793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04779" y="278649"/>
            <a:ext cx="17090715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uli Semi-Bold"/>
              </a:rPr>
              <a:t>THE IMPACT OF SOCIAL MEDIA ON MODERN SOCIETY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4779" y="828675"/>
            <a:ext cx="10731637" cy="807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1. </a:t>
            </a:r>
            <a:r>
              <a:rPr lang="en-US" sz="2180">
                <a:solidFill>
                  <a:srgbClr val="FFFFFF"/>
                </a:solidFill>
                <a:latin typeface="Muli Italics"/>
              </a:rPr>
              <a:t>RAPID TECHNOLOGY DEVELOPMENT PROMPTS STUDIES ON SOCIAL MEDIA'S IMPACT (ARIANTINI ET AL., 2021).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2. SOCIAL NETWORKS DOMINATE MODERN COMMUNICATION (AMINIMOTLAGH, SHAHHOSEINI, &amp; FATEHI, 2022).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3. MISINFORMATION BLURS TRUTH ON SOCIAL MEDIA (OLAN ET AL., 2022).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4. SOCIAL MEDIA AFFECTS MENTAL HEALTH AND BEHAVIOR (KARIM ET AL., 2020).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5. DESPITE CHALLENGES, SOCIAL MEDIA CAN UPLIFT MOOD (ZHOU ET AL., 2021).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6. SOCIAL MEDIA DRIVES DIGITAL TRANSFORMATION IN BUSINESSES (DWIVEDI ET AL., 2023).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7. BUYERS INCREASINGLY RELY ON SOCIAL MEDIA CONTENT (ANCILLAI ET AL., 2019).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8. SOCIAL MEDIA SHAPES MODERN BUSINESS OPERATIONS.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46323" y="617220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9160" y="254889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089" y="335404"/>
            <a:ext cx="12172657" cy="924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1. SOCIAL NETWORKS (SNS) ARE INTEGRAL TO MODERN DIGITAL LIFE, FACILITATING GLOBAL COMMUNICATION AND INFORMATION SHARING (AICHNER ET AL., 2021).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2. HASHTAGS PLAY A CRUCIAL ROLE IN SNS, SERVING AS TRENDING TOPICS FOR EVENTS LIKE POLITICS AND BRAND PROMOTION (ANTONAKAKI, FRAGOPOULOU AND IOANNIDIS, 2021).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3. THE FAST DELIVERY OF BREAKING INFORMATION ALLOWS JOURNALISTS AND ANALYSTS TO PREDICT POPULARITY AND PRODUCT REVIEWS (KAUSAR, TAHIR AND MEHMOOD, 2021).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4. COVID-19 HAS LED TO A SURGE IN SEARCHES FOR HEALTH-RELATED INFORMATION ON SNS, BUT MISINFORMATION HAS ALSO RISEN (WANG ET AL., 2020).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5. SOCIAL MESSAGING HAS EVOLVED AS A MAJOR COMMUNICATION TOOL, ESPECIALLY DURING THE COVID-19 PANDEMIC (LEE, ROJAS AND YAMAMOTO, 2022).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6. SOCIAL MEDIA HAS PARTLY REPLACED TRADITIONAL TEACHING METHODS DURING THE PANDEMIC, SHOWCASING ITS ADAPTABILITY (UONG, NGUYEN AND NGUYEN, 2022).</a:t>
            </a:r>
          </a:p>
          <a:p>
            <a:pPr>
              <a:lnSpc>
                <a:spcPts val="4621"/>
              </a:lnSpc>
            </a:pPr>
            <a:r>
              <a:rPr lang="en-US" sz="2180">
                <a:solidFill>
                  <a:srgbClr val="FFFFFF"/>
                </a:solidFill>
                <a:latin typeface="Muli Italics"/>
              </a:rPr>
              <a:t>    7. SOCIAL MEDIA OFFERS BENEFITS IN COMMUNICATION AND INFORMATION SHARING BUT ALSO POSES CHALLENGES LIKE MISINFORMATION AND HEALTH IMPACTS.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19746" y="320652"/>
            <a:ext cx="5507765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uli Italics"/>
              </a:rPr>
              <a:t>EXISTING SOCIAL NETWORKS ASPECTS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DAGCZhPmvgY</dc:identifier>
  <dcterms:modified xsi:type="dcterms:W3CDTF">2011-08-01T06:04:30Z</dcterms:modified>
  <cp:revision>1</cp:revision>
  <dc:title>Xanh dương Thành phần 3D Công nghệ 5G Bản thuyết trình</dc:title>
</cp:coreProperties>
</file>